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0" r:id="rId2"/>
    <p:sldId id="258" r:id="rId3"/>
  </p:sldIdLst>
  <p:sldSz cx="6858000" cy="9906000" type="A4"/>
  <p:notesSz cx="9947275" cy="68151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F920C85-0FB9-4001-9CA0-8A35DA8C6238}">
          <p14:sldIdLst>
            <p14:sldId id="260"/>
          </p14:sldIdLst>
        </p14:section>
        <p14:section name="Раздел без заголовка" id="{51BE31B8-36F7-48E9-B364-C253A86F214F}">
          <p14:sldIdLst>
            <p14:sldId id="25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2" autoAdjust="0"/>
  </p:normalViewPr>
  <p:slideViewPr>
    <p:cSldViewPr>
      <p:cViewPr>
        <p:scale>
          <a:sx n="125" d="100"/>
          <a:sy n="125" d="100"/>
        </p:scale>
        <p:origin x="-2268" y="408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10952" cy="340812"/>
          </a:xfrm>
          <a:prstGeom prst="rect">
            <a:avLst/>
          </a:prstGeom>
        </p:spPr>
        <p:txBody>
          <a:bodyPr vert="horz" lIns="91961" tIns="45981" rIns="91961" bIns="4598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4000" y="2"/>
            <a:ext cx="4310952" cy="340812"/>
          </a:xfrm>
          <a:prstGeom prst="rect">
            <a:avLst/>
          </a:prstGeom>
        </p:spPr>
        <p:txBody>
          <a:bodyPr vert="horz" lIns="91961" tIns="45981" rIns="91961" bIns="45981" rtlCol="0"/>
          <a:lstStyle>
            <a:lvl1pPr algn="r">
              <a:defRPr sz="1200"/>
            </a:lvl1pPr>
          </a:lstStyle>
          <a:p>
            <a:fld id="{A085AE7D-9C49-4CE9-83DF-F231342D9935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73231"/>
            <a:ext cx="4310952" cy="340811"/>
          </a:xfrm>
          <a:prstGeom prst="rect">
            <a:avLst/>
          </a:prstGeom>
        </p:spPr>
        <p:txBody>
          <a:bodyPr vert="horz" lIns="91961" tIns="45981" rIns="91961" bIns="4598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4000" y="6473231"/>
            <a:ext cx="4310952" cy="340811"/>
          </a:xfrm>
          <a:prstGeom prst="rect">
            <a:avLst/>
          </a:prstGeom>
        </p:spPr>
        <p:txBody>
          <a:bodyPr vert="horz" lIns="91961" tIns="45981" rIns="91961" bIns="45981" rtlCol="0" anchor="b"/>
          <a:lstStyle>
            <a:lvl1pPr algn="r">
              <a:defRPr sz="1200"/>
            </a:lvl1pPr>
          </a:lstStyle>
          <a:p>
            <a:fld id="{21D5FAA2-015D-4574-868D-D2BF8EFE9B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3045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10952" cy="340812"/>
          </a:xfrm>
          <a:prstGeom prst="rect">
            <a:avLst/>
          </a:prstGeom>
        </p:spPr>
        <p:txBody>
          <a:bodyPr vert="horz" lIns="91961" tIns="45981" rIns="91961" bIns="4598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4000" y="2"/>
            <a:ext cx="4310952" cy="340812"/>
          </a:xfrm>
          <a:prstGeom prst="rect">
            <a:avLst/>
          </a:prstGeom>
        </p:spPr>
        <p:txBody>
          <a:bodyPr vert="horz" lIns="91961" tIns="45981" rIns="91961" bIns="45981" rtlCol="0"/>
          <a:lstStyle>
            <a:lvl1pPr algn="r">
              <a:defRPr sz="1200"/>
            </a:lvl1pPr>
          </a:lstStyle>
          <a:p>
            <a:fld id="{1DEEFEC3-0EEE-4C8A-944C-6E90AB458947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89400" y="511175"/>
            <a:ext cx="1768475" cy="2555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61" tIns="45981" rIns="91961" bIns="4598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5195" y="3237163"/>
            <a:ext cx="7956890" cy="3067306"/>
          </a:xfrm>
          <a:prstGeom prst="rect">
            <a:avLst/>
          </a:prstGeom>
        </p:spPr>
        <p:txBody>
          <a:bodyPr vert="horz" lIns="91961" tIns="45981" rIns="91961" bIns="4598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73231"/>
            <a:ext cx="4310952" cy="340811"/>
          </a:xfrm>
          <a:prstGeom prst="rect">
            <a:avLst/>
          </a:prstGeom>
        </p:spPr>
        <p:txBody>
          <a:bodyPr vert="horz" lIns="91961" tIns="45981" rIns="91961" bIns="4598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4000" y="6473231"/>
            <a:ext cx="4310952" cy="340811"/>
          </a:xfrm>
          <a:prstGeom prst="rect">
            <a:avLst/>
          </a:prstGeom>
        </p:spPr>
        <p:txBody>
          <a:bodyPr vert="horz" lIns="91961" tIns="45981" rIns="91961" bIns="45981" rtlCol="0" anchor="b"/>
          <a:lstStyle>
            <a:lvl1pPr algn="r">
              <a:defRPr sz="1200"/>
            </a:lvl1pPr>
          </a:lstStyle>
          <a:p>
            <a:fld id="{8E1EED41-C5C3-455F-9090-74B37F90D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5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089400" y="511175"/>
            <a:ext cx="1768475" cy="25558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b="1" dirty="0"/>
              <a:t>ПОМНИТЕ!</a:t>
            </a:r>
            <a:endParaRPr lang="ru-RU" dirty="0"/>
          </a:p>
          <a:p>
            <a:pPr algn="ctr"/>
            <a:r>
              <a:rPr lang="ru-RU" b="1" dirty="0"/>
              <a:t>НЕЛЬЗЯ НАХОДИТЬСЯ НАПРОТИВ ОКОН!</a:t>
            </a:r>
            <a:endParaRPr lang="ru-RU" dirty="0"/>
          </a:p>
          <a:p>
            <a:pPr algn="ctr"/>
            <a:r>
              <a:rPr lang="ru-RU" b="1" dirty="0"/>
              <a:t> </a:t>
            </a:r>
            <a:endParaRPr lang="ru-RU" dirty="0"/>
          </a:p>
          <a:p>
            <a:pPr algn="ctr"/>
            <a:r>
              <a:rPr lang="ru-RU" b="1" dirty="0"/>
              <a:t>САМОЕ БЕЗОПАСНОЕ МЕСТО – </a:t>
            </a:r>
            <a:endParaRPr lang="ru-RU" dirty="0"/>
          </a:p>
          <a:p>
            <a:pPr algn="ctr"/>
            <a:r>
              <a:rPr lang="ru-RU" b="1" dirty="0"/>
              <a:t>НА ПОЛУ ПОД НЕСУЩЕЙ СТЕНОЙ БЕЗ ОКОН!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1EED41-C5C3-455F-9090-74B37F90D47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549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089400" y="511175"/>
            <a:ext cx="1768475" cy="25558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1EED41-C5C3-455F-9090-74B37F90D47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549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6"/>
            <a:ext cx="5829300" cy="212336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620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2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2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94407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Сергей\Desktop\памятка пуста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567165" y="1521619"/>
            <a:ext cx="9906002" cy="6862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476672" y="1208584"/>
            <a:ext cx="6048672" cy="7920880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ru-RU" sz="1800" b="1" dirty="0" smtClean="0">
                <a:solidFill>
                  <a:srgbClr val="FF0000"/>
                </a:solidFill>
              </a:rPr>
              <a:t>ПАМЯТКА</a:t>
            </a:r>
          </a:p>
          <a:p>
            <a:pPr marL="0" indent="0" algn="ctr">
              <a:buNone/>
            </a:pPr>
            <a:r>
              <a:rPr lang="ru-RU" sz="1600" b="1" dirty="0">
                <a:solidFill>
                  <a:srgbClr val="FF0000"/>
                </a:solidFill>
              </a:rPr>
              <a:t>ДЛЯ ОБРАЗОВАТЕЛЬНЫХ </a:t>
            </a:r>
            <a:r>
              <a:rPr lang="ru-RU" sz="1600" b="1" dirty="0" smtClean="0">
                <a:solidFill>
                  <a:srgbClr val="FF0000"/>
                </a:solidFill>
              </a:rPr>
              <a:t>ОРГАНИЗАЦИЙ</a:t>
            </a:r>
          </a:p>
          <a:p>
            <a:pPr marL="0" indent="0" algn="ctr">
              <a:buNone/>
            </a:pPr>
            <a:r>
              <a:rPr lang="ru-RU" sz="1600" b="1" dirty="0" smtClean="0">
                <a:solidFill>
                  <a:srgbClr val="FF0000"/>
                </a:solidFill>
              </a:rPr>
              <a:t>по </a:t>
            </a:r>
            <a:r>
              <a:rPr lang="ru-RU" sz="1600" b="1" dirty="0">
                <a:solidFill>
                  <a:srgbClr val="FF0000"/>
                </a:solidFill>
              </a:rPr>
              <a:t>действиям при получении оповещения об опасности атаки беспилотного воздушного судна: </a:t>
            </a:r>
            <a:r>
              <a:rPr lang="ru-RU" sz="1600" b="1" dirty="0" smtClean="0">
                <a:solidFill>
                  <a:srgbClr val="FF0000"/>
                </a:solidFill>
              </a:rPr>
              <a:t>звук </a:t>
            </a:r>
            <a:r>
              <a:rPr lang="ru-RU" sz="1600" b="1" dirty="0">
                <a:solidFill>
                  <a:srgbClr val="FF0000"/>
                </a:solidFill>
              </a:rPr>
              <a:t>сирены, сигнал оповещения «ВНИМАНИЕ ВСЕМ</a:t>
            </a:r>
            <a:r>
              <a:rPr lang="ru-RU" sz="1600" b="1" dirty="0" smtClean="0">
                <a:solidFill>
                  <a:srgbClr val="FF0000"/>
                </a:solidFill>
              </a:rPr>
              <a:t>!»</a:t>
            </a:r>
          </a:p>
          <a:p>
            <a:pPr marL="0" indent="0">
              <a:buNone/>
            </a:pPr>
            <a:endParaRPr lang="ru-RU" sz="1400" dirty="0"/>
          </a:p>
          <a:p>
            <a:pPr marL="0" indent="0" algn="ctr">
              <a:buNone/>
            </a:pPr>
            <a:endParaRPr lang="ru-RU" sz="18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18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18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18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18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18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18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18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18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1800" dirty="0">
              <a:solidFill>
                <a:srgbClr val="FF000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715845"/>
              </p:ext>
            </p:extLst>
          </p:nvPr>
        </p:nvGraphicFramePr>
        <p:xfrm>
          <a:off x="620688" y="2792760"/>
          <a:ext cx="5688632" cy="41045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9037"/>
                <a:gridCol w="4149595"/>
              </a:tblGrid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Категория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263" marR="6126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</a:rPr>
                        <a:t>Действия</a:t>
                      </a:r>
                      <a:endParaRPr lang="ru-RU" sz="1200" dirty="0" smtClean="0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263" marR="61263" marT="0" marB="0" anchor="ctr"/>
                </a:tc>
              </a:tr>
              <a:tr h="34581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Руководитель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организации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263" marR="6126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 </a:t>
                      </a:r>
                      <a:r>
                        <a:rPr lang="ru-RU" sz="1200" dirty="0">
                          <a:effectLst/>
                        </a:rPr>
                        <a:t>обеспечить информирование </a:t>
                      </a:r>
                      <a:r>
                        <a:rPr lang="ru-RU" sz="1200" dirty="0" smtClean="0">
                          <a:effectLst/>
                        </a:rPr>
                        <a:t>всех находящихся </a:t>
                      </a:r>
                      <a:r>
                        <a:rPr lang="ru-RU" sz="1200" dirty="0">
                          <a:effectLst/>
                        </a:rPr>
                        <a:t>в  образовательной организации об опасности атаки БВС;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 принять решение об изменении учебного процесса (отмена, временное прекращение);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 организовать размещение обучающихся и работников в безопасном месте (подвалы, спортзалы, помещения 1-го </a:t>
                      </a:r>
                      <a:r>
                        <a:rPr lang="ru-RU" sz="1200" dirty="0" smtClean="0">
                          <a:effectLst/>
                        </a:rPr>
                        <a:t>этажа);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 выставить посты наблюдения по периметру учреждения, обеспечить их устойчивой связью для мониторинга воздушного пространства;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 </a:t>
                      </a:r>
                      <a:r>
                        <a:rPr lang="ru-RU" sz="1200" dirty="0">
                          <a:effectLst/>
                        </a:rPr>
                        <a:t>при отмене опасности действовать по ситуации: обеспечить передачу обучающихся родителям (законным представителям) или возобновить учебный процесс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263" marR="61263" marT="0" marB="0"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095149"/>
              </p:ext>
            </p:extLst>
          </p:nvPr>
        </p:nvGraphicFramePr>
        <p:xfrm>
          <a:off x="620688" y="6465168"/>
          <a:ext cx="5688632" cy="2880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9037"/>
                <a:gridCol w="4149595"/>
              </a:tblGrid>
              <a:tr h="4602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</a:endParaRPr>
                    </a:p>
                  </a:txBody>
                  <a:tcPr marL="61263" marR="612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263" marR="61263" marT="0" marB="0" anchor="ctr"/>
                </a:tc>
              </a:tr>
              <a:tr h="242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Персонал (педагогический состав)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604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- закрыть окна (шторы/жалюзи) в помещении,  в том числе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с использованием парт, столов, шкафов;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- обеспечить перемещение обучающихся в безопасное место (подвалы, спортзалы, помещения 1-го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этажа)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- вести себя спокойно, уверенно, контролировать поведение обучающихся, не допуская среди них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паники;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- при отмене опасности по указанию руководителя или назначенных им лиц обеспечить передачу обучающихся родителям (законным представителям) или возобновить учебный процесс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604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788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Сергей\Desktop\памятка пуста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478271" y="1398329"/>
            <a:ext cx="9993562" cy="7021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476672" y="1496616"/>
            <a:ext cx="6264696" cy="4248472"/>
          </a:xfrm>
        </p:spPr>
        <p:txBody>
          <a:bodyPr vert="horz">
            <a:normAutofit/>
          </a:bodyPr>
          <a:lstStyle/>
          <a:p>
            <a:pPr marL="0" indent="0">
              <a:buNone/>
            </a:pPr>
            <a:endParaRPr lang="ru-RU" sz="1400" dirty="0"/>
          </a:p>
          <a:p>
            <a:pPr marL="0" indent="0" algn="ctr">
              <a:buNone/>
            </a:pPr>
            <a:endParaRPr lang="ru-RU" sz="18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1800" dirty="0">
              <a:solidFill>
                <a:srgbClr val="FF000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045661"/>
              </p:ext>
            </p:extLst>
          </p:nvPr>
        </p:nvGraphicFramePr>
        <p:xfrm>
          <a:off x="548680" y="1928664"/>
          <a:ext cx="5904656" cy="27305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4334"/>
                <a:gridCol w="4260322"/>
              </a:tblGrid>
              <a:tr h="2509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Категория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</a:endParaRPr>
                    </a:p>
                  </a:txBody>
                  <a:tcPr marL="61263" marR="612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Действия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263" marR="61263" marT="0" marB="0" anchor="ctr"/>
                </a:tc>
              </a:tr>
              <a:tr h="20996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/>
                        </a:rPr>
                        <a:t>Работник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/>
                        </a:rPr>
                        <a:t>охраны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6604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</a:rPr>
                        <a:t>- обеспечить по указанию руководителя организации незамедлительную передачу сообщения об угрозе до педагогического персонала и обучающихся;</a:t>
                      </a:r>
                      <a:endParaRPr lang="ru-RU" sz="1200" dirty="0">
                        <a:effectLst/>
                        <a:latin typeface="+mj-lt"/>
                        <a:ea typeface="Calibri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</a:rPr>
                        <a:t>- усилить контроль за входами в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</a:rPr>
                        <a:t>помещения;</a:t>
                      </a:r>
                      <a:endParaRPr lang="ru-RU" sz="1200" dirty="0">
                        <a:effectLst/>
                        <a:latin typeface="+mj-lt"/>
                        <a:ea typeface="Calibri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</a:rPr>
                        <a:t>- обеспечить доступность эвакуационных выходов;</a:t>
                      </a:r>
                      <a:endParaRPr lang="ru-RU" sz="1200" dirty="0">
                        <a:effectLst/>
                        <a:latin typeface="+mj-lt"/>
                        <a:ea typeface="Calibri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</a:rPr>
                        <a:t>- исключить проникновение на территорию организации посторонних лиц;</a:t>
                      </a:r>
                      <a:endParaRPr lang="ru-RU" sz="1200" dirty="0">
                        <a:effectLst/>
                        <a:latin typeface="+mj-lt"/>
                        <a:ea typeface="Calibri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</a:rPr>
                        <a:t>- действовать по указанию руководителя организации</a:t>
                      </a:r>
                      <a:endParaRPr lang="ru-RU" sz="1200" dirty="0">
                        <a:effectLst/>
                        <a:latin typeface="+mj-lt"/>
                        <a:ea typeface="Calibri"/>
                      </a:endParaRPr>
                    </a:p>
                  </a:txBody>
                  <a:tcPr marL="66040" marR="68580" marT="0" marB="0"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298058"/>
              </p:ext>
            </p:extLst>
          </p:nvPr>
        </p:nvGraphicFramePr>
        <p:xfrm>
          <a:off x="548680" y="4520952"/>
          <a:ext cx="5904656" cy="25012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765"/>
                <a:gridCol w="4282891"/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</a:endParaRPr>
                    </a:p>
                  </a:txBody>
                  <a:tcPr marL="61263" marR="612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263" marR="61263" marT="0" marB="0" anchor="ctr"/>
                </a:tc>
              </a:tr>
              <a:tr h="20692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 smtClean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/>
                        </a:rPr>
                        <a:t>Обучающиеся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6604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</a:rPr>
                        <a:t>- действовать по указанию взрослого (руководителя, педагога);</a:t>
                      </a:r>
                      <a:endParaRPr lang="ru-RU" sz="1200" dirty="0">
                        <a:effectLst/>
                        <a:latin typeface="+mj-lt"/>
                        <a:ea typeface="Calibri"/>
                      </a:endParaRP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</a:rPr>
                        <a:t>- сохранять спокойствие и не паниковать;</a:t>
                      </a:r>
                      <a:endParaRPr lang="ru-RU" sz="1200" dirty="0">
                        <a:effectLst/>
                        <a:latin typeface="+mj-lt"/>
                        <a:ea typeface="Calibri"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</a:rPr>
                        <a:t>- в случае ощущения сильного страха, сказать об этом взрослому;</a:t>
                      </a:r>
                      <a:endParaRPr lang="ru-RU" sz="1200" dirty="0">
                        <a:effectLst/>
                        <a:latin typeface="+mj-lt"/>
                        <a:ea typeface="Calibri"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</a:rPr>
                        <a:t>- по возможности  оказывать помощь и  поддержку другим обучающимся</a:t>
                      </a:r>
                      <a:endParaRPr lang="ru-RU" sz="1200" dirty="0">
                        <a:effectLst/>
                        <a:latin typeface="+mj-lt"/>
                        <a:ea typeface="Calibri"/>
                      </a:endParaRPr>
                    </a:p>
                  </a:txBody>
                  <a:tcPr marL="6604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24744" y="7401272"/>
            <a:ext cx="51845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ПОМНИТЕ!!!</a:t>
            </a:r>
            <a:endParaRPr lang="ru-RU" b="1" dirty="0">
              <a:solidFill>
                <a:srgbClr val="FF0000"/>
              </a:solidFill>
            </a:endParaRPr>
          </a:p>
          <a:p>
            <a:pPr algn="ctr"/>
            <a:r>
              <a:rPr lang="ru-RU" b="1" dirty="0"/>
              <a:t>НЕЛЬЗЯ НАХОДИТЬСЯ НАПРОТИВ ОКОН!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pPr algn="ctr"/>
            <a:r>
              <a:rPr lang="ru-RU" b="1" dirty="0"/>
              <a:t>САМОЕ БЕЗОПАСНОЕ МЕСТО – </a:t>
            </a:r>
            <a:endParaRPr lang="ru-RU" dirty="0"/>
          </a:p>
          <a:p>
            <a:pPr algn="ctr"/>
            <a:r>
              <a:rPr lang="ru-RU" b="1" dirty="0"/>
              <a:t>НА ПОЛУ ПОД НЕСУЩЕЙ СТЕНОЙ БЕЗ ОКОН</a:t>
            </a:r>
            <a:r>
              <a:rPr lang="ru-RU" b="1" dirty="0" smtClean="0"/>
              <a:t>!</a:t>
            </a:r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80728" y="1136576"/>
            <a:ext cx="55446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</a:rPr>
              <a:t>Порядок действий </a:t>
            </a:r>
            <a:r>
              <a:rPr lang="ru-RU" sz="1400" b="1" dirty="0">
                <a:solidFill>
                  <a:srgbClr val="FF0000"/>
                </a:solidFill>
              </a:rPr>
              <a:t>при получении оповещения об опасности атаки беспилотного воздушного судна: звук сирены, сигнал оповещения «ВНИМАНИЕ ВСЕМ!»</a:t>
            </a:r>
          </a:p>
        </p:txBody>
      </p:sp>
    </p:spTree>
    <p:extLst>
      <p:ext uri="{BB962C8B-B14F-4D97-AF65-F5344CB8AC3E}">
        <p14:creationId xmlns:p14="http://schemas.microsoft.com/office/powerpoint/2010/main" val="170229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317</Words>
  <Application>Microsoft Office PowerPoint</Application>
  <PresentationFormat>Лист A4 (210x297 мм)</PresentationFormat>
  <Paragraphs>59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</dc:creator>
  <cp:lastModifiedBy>User</cp:lastModifiedBy>
  <cp:revision>24</cp:revision>
  <cp:lastPrinted>2025-09-17T10:09:08Z</cp:lastPrinted>
  <dcterms:created xsi:type="dcterms:W3CDTF">2019-12-13T07:08:23Z</dcterms:created>
  <dcterms:modified xsi:type="dcterms:W3CDTF">2025-09-17T11:41:20Z</dcterms:modified>
</cp:coreProperties>
</file>